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erriweath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erriweather-bold.fntdata"/><Relationship Id="rId25" Type="http://schemas.openxmlformats.org/officeDocument/2006/relationships/font" Target="fonts/Merriweather-regular.fntdata"/><Relationship Id="rId28" Type="http://schemas.openxmlformats.org/officeDocument/2006/relationships/font" Target="fonts/Merriweather-boldItalic.fntdata"/><Relationship Id="rId27" Type="http://schemas.openxmlformats.org/officeDocument/2006/relationships/font" Target="fonts/Merriweather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25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600"/>
              <a:buNone/>
              <a:defRPr sz="3600"/>
            </a:lvl1pPr>
            <a:lvl2pPr lvl="1">
              <a:spcBef>
                <a:spcPts val="0"/>
              </a:spcBef>
              <a:buSzPts val="3600"/>
              <a:buNone/>
              <a:defRPr sz="3600"/>
            </a:lvl2pPr>
            <a:lvl3pPr lvl="2">
              <a:spcBef>
                <a:spcPts val="0"/>
              </a:spcBef>
              <a:buSzPts val="3600"/>
              <a:buNone/>
              <a:defRPr sz="3600"/>
            </a:lvl3pPr>
            <a:lvl4pPr lvl="3">
              <a:spcBef>
                <a:spcPts val="0"/>
              </a:spcBef>
              <a:buSzPts val="3600"/>
              <a:buNone/>
              <a:defRPr sz="3600"/>
            </a:lvl4pPr>
            <a:lvl5pPr lvl="4">
              <a:spcBef>
                <a:spcPts val="0"/>
              </a:spcBef>
              <a:buSzPts val="3600"/>
              <a:buNone/>
              <a:defRPr sz="3600"/>
            </a:lvl5pPr>
            <a:lvl6pPr lvl="5">
              <a:spcBef>
                <a:spcPts val="0"/>
              </a:spcBef>
              <a:buSzPts val="3600"/>
              <a:buNone/>
              <a:defRPr sz="3600"/>
            </a:lvl6pPr>
            <a:lvl7pPr lvl="6">
              <a:spcBef>
                <a:spcPts val="0"/>
              </a:spcBef>
              <a:buSzPts val="3600"/>
              <a:buNone/>
              <a:defRPr sz="3600"/>
            </a:lvl7pPr>
            <a:lvl8pPr lvl="7">
              <a:spcBef>
                <a:spcPts val="0"/>
              </a:spcBef>
              <a:buSzPts val="3600"/>
              <a:buNone/>
              <a:defRPr sz="3600"/>
            </a:lvl8pPr>
            <a:lvl9pPr lvl="8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48099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0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Shape 17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600"/>
              <a:buNone/>
              <a:defRPr sz="3600"/>
            </a:lvl1pPr>
            <a:lvl2pPr lvl="1">
              <a:spcBef>
                <a:spcPts val="0"/>
              </a:spcBef>
              <a:buSzPts val="3600"/>
              <a:buNone/>
              <a:defRPr sz="3600"/>
            </a:lvl2pPr>
            <a:lvl3pPr lvl="2">
              <a:spcBef>
                <a:spcPts val="0"/>
              </a:spcBef>
              <a:buSzPts val="3600"/>
              <a:buNone/>
              <a:defRPr sz="3600"/>
            </a:lvl3pPr>
            <a:lvl4pPr lvl="3">
              <a:spcBef>
                <a:spcPts val="0"/>
              </a:spcBef>
              <a:buSzPts val="3600"/>
              <a:buNone/>
              <a:defRPr sz="3600"/>
            </a:lvl4pPr>
            <a:lvl5pPr lvl="4">
              <a:spcBef>
                <a:spcPts val="0"/>
              </a:spcBef>
              <a:buSzPts val="3600"/>
              <a:buNone/>
              <a:defRPr sz="3600"/>
            </a:lvl5pPr>
            <a:lvl6pPr lvl="5">
              <a:spcBef>
                <a:spcPts val="0"/>
              </a:spcBef>
              <a:buSzPts val="3600"/>
              <a:buNone/>
              <a:defRPr sz="3600"/>
            </a:lvl6pPr>
            <a:lvl7pPr lvl="6">
              <a:spcBef>
                <a:spcPts val="0"/>
              </a:spcBef>
              <a:buSzPts val="3600"/>
              <a:buNone/>
              <a:defRPr sz="3600"/>
            </a:lvl7pPr>
            <a:lvl8pPr lvl="7">
              <a:spcBef>
                <a:spcPts val="0"/>
              </a:spcBef>
              <a:buSzPts val="3600"/>
              <a:buNone/>
              <a:defRPr sz="3600"/>
            </a:lvl8pPr>
            <a:lvl9pPr lvl="8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0" y="44125"/>
            <a:ext cx="4313625" cy="4399375"/>
          </a:xfrm>
          <a:custGeom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Shape 22"/>
          <p:cNvSpPr/>
          <p:nvPr/>
        </p:nvSpPr>
        <p:spPr>
          <a:xfrm>
            <a:off x="-125" y="0"/>
            <a:ext cx="4316900" cy="4395600"/>
          </a:xfrm>
          <a:custGeom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3600"/>
              <a:buNone/>
              <a:defRPr sz="3600"/>
            </a:lvl1pPr>
            <a:lvl2pPr lvl="1">
              <a:spcBef>
                <a:spcPts val="0"/>
              </a:spcBef>
              <a:buSzPts val="3600"/>
              <a:buNone/>
              <a:defRPr sz="3600"/>
            </a:lvl2pPr>
            <a:lvl3pPr lvl="2">
              <a:spcBef>
                <a:spcPts val="0"/>
              </a:spcBef>
              <a:buSzPts val="3600"/>
              <a:buNone/>
              <a:defRPr sz="3600"/>
            </a:lvl3pPr>
            <a:lvl4pPr lvl="3">
              <a:spcBef>
                <a:spcPts val="0"/>
              </a:spcBef>
              <a:buSzPts val="3600"/>
              <a:buNone/>
              <a:defRPr sz="3600"/>
            </a:lvl4pPr>
            <a:lvl5pPr lvl="4">
              <a:spcBef>
                <a:spcPts val="0"/>
              </a:spcBef>
              <a:buSzPts val="3600"/>
              <a:buNone/>
              <a:defRPr sz="3600"/>
            </a:lvl5pPr>
            <a:lvl6pPr lvl="5">
              <a:spcBef>
                <a:spcPts val="0"/>
              </a:spcBef>
              <a:buSzPts val="3600"/>
              <a:buNone/>
              <a:defRPr sz="3600"/>
            </a:lvl6pPr>
            <a:lvl7pPr lvl="6">
              <a:spcBef>
                <a:spcPts val="0"/>
              </a:spcBef>
              <a:buSzPts val="3600"/>
              <a:buNone/>
              <a:defRPr sz="3600"/>
            </a:lvl7pPr>
            <a:lvl8pPr lvl="7">
              <a:spcBef>
                <a:spcPts val="0"/>
              </a:spcBef>
              <a:buSzPts val="3600"/>
              <a:buNone/>
              <a:defRPr sz="3600"/>
            </a:lvl8pPr>
            <a:lvl9pPr lvl="8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" name="Shape 46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ctrTitle"/>
          </p:nvPr>
        </p:nvSpPr>
        <p:spPr>
          <a:xfrm>
            <a:off x="311700" y="270500"/>
            <a:ext cx="8520600" cy="900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/>
              <a:t>Haiku maker</a:t>
            </a:r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4801" y="1230625"/>
            <a:ext cx="5314398" cy="2990124"/>
          </a:xfrm>
          <a:prstGeom prst="rect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66" name="Shape 66"/>
          <p:cNvSpPr txBox="1"/>
          <p:nvPr/>
        </p:nvSpPr>
        <p:spPr>
          <a:xfrm>
            <a:off x="1126925" y="4546325"/>
            <a:ext cx="70794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Jussi-Pekka Marikainen, Miika Leinonen, Kimmo Kauria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Evaluation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4644675" y="500925"/>
            <a:ext cx="4166400" cy="4247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The better they match, the better the score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Calculated by finding the longest common pos substring between any example haiku and the generated haiku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Other structural evaluation ideas: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Somehow check if it makes sense for subsequent words to appear together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buSzPts val="1400"/>
              <a:buChar char="-"/>
            </a:pPr>
            <a:r>
              <a:rPr lang="en" sz="1400"/>
              <a:t>Make sure lines or at least last line ends in a reasonable word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834475" y="3207900"/>
            <a:ext cx="26610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computers follow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gone considering awhile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each authority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Evaluation</a:t>
            </a:r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Evaluation based on the actual meaning of the words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Would have helped in scoring juxtaposition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Not enough time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ts val="1800"/>
              <a:buChar char="-"/>
            </a:pPr>
            <a:r>
              <a:rPr lang="en" sz="1800"/>
              <a:t>Each generation had at least few high scoring haiku, but the mean score increased with each iteration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839275" y="3227050"/>
            <a:ext cx="26514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mine bit together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throughout alteration est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matters hall fetch milk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Ventura mere generation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5409800" y="730725"/>
            <a:ext cx="2738400" cy="124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knife decomposing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rabbit milk no many need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greasy whole sprinkle</a:t>
            </a:r>
          </a:p>
        </p:txBody>
      </p:sp>
      <p:sp>
        <p:nvSpPr>
          <p:cNvPr id="143" name="Shape 143"/>
          <p:cNvSpPr txBox="1"/>
          <p:nvPr/>
        </p:nvSpPr>
        <p:spPr>
          <a:xfrm>
            <a:off x="853675" y="3217475"/>
            <a:ext cx="2622600" cy="1157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so underneath drunk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considering either much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over might better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311700" y="382450"/>
            <a:ext cx="8520600" cy="62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Example haiku using cooking text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311725" y="1673525"/>
            <a:ext cx="2460300" cy="3076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Randomly generated haiku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almost meat butter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whatever expended eggs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ahead animals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overnight eggs taught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intelligently merit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thicken showing yes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lemon increases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paprika accumulate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characteristics</a:t>
            </a:r>
          </a:p>
        </p:txBody>
      </p:sp>
      <p:sp>
        <p:nvSpPr>
          <p:cNvPr id="150" name="Shape 150"/>
          <p:cNvSpPr txBox="1"/>
          <p:nvPr>
            <p:ph idx="2" type="body"/>
          </p:nvPr>
        </p:nvSpPr>
        <p:spPr>
          <a:xfrm>
            <a:off x="3187100" y="1673525"/>
            <a:ext cx="2576400" cy="3076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 sz="1400">
                <a:solidFill>
                  <a:srgbClr val="000000"/>
                </a:solidFill>
              </a:rPr>
              <a:t>5th generation haiku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thanksgiving bloody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yolk congeniality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fry baked upright lord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oh outside damp best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americans select sound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over excess kills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objectionable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no experimentation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together cores deemed</a:t>
            </a:r>
          </a:p>
        </p:txBody>
      </p:sp>
      <p:sp>
        <p:nvSpPr>
          <p:cNvPr id="151" name="Shape 151"/>
          <p:cNvSpPr txBox="1"/>
          <p:nvPr>
            <p:ph idx="2" type="body"/>
          </p:nvPr>
        </p:nvSpPr>
        <p:spPr>
          <a:xfrm>
            <a:off x="6071725" y="1673525"/>
            <a:ext cx="2576400" cy="3076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 sz="1400">
                <a:solidFill>
                  <a:srgbClr val="000000"/>
                </a:solidFill>
              </a:rPr>
              <a:t>10th generation haiku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any healthy hairs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peculiarities pray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who differently hay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accumulate lie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add predominant escape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wipe obliterate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apologizes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attach meet insatiable</a:t>
            </a: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milk perfectly nice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311725" y="1752200"/>
            <a:ext cx="3706500" cy="1257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Fin</a:t>
            </a:r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" name="Shape 158"/>
          <p:cNvSpPr txBox="1"/>
          <p:nvPr/>
        </p:nvSpPr>
        <p:spPr>
          <a:xfrm>
            <a:off x="810625" y="3198350"/>
            <a:ext cx="27087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its information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consider two rats quarrel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discovered brushing</a:t>
            </a:r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1419" y="1089888"/>
            <a:ext cx="3432912" cy="2963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5286175" y="711575"/>
            <a:ext cx="2948100" cy="1107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 brains swiftest burnt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hem pit might carry thicken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indies gelatine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1093075" y="3236625"/>
            <a:ext cx="21438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educational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well particularly out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all languid takes off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5314900" y="673275"/>
            <a:ext cx="2976900" cy="1232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thrust nose cucumber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lest mexican failure weigh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pile thanksgiving kiss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930325" y="3227050"/>
            <a:ext cx="24693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stupidest place think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considering cause any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such reason above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What is a haiku?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Japanese poem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Three phrases with 5-7-5 syllable structure 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No rhyming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Traditionally refers to nature or seasons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buSzPts val="1800"/>
              <a:buChar char="-"/>
            </a:pPr>
            <a:r>
              <a:rPr lang="en" sz="1800"/>
              <a:t>Contains a cutting word that splits haiku to create juxtaposition between the two parts (not implemented)</a:t>
            </a:r>
          </a:p>
        </p:txBody>
      </p:sp>
      <p:sp>
        <p:nvSpPr>
          <p:cNvPr id="73" name="Shape 73"/>
          <p:cNvSpPr txBox="1"/>
          <p:nvPr/>
        </p:nvSpPr>
        <p:spPr>
          <a:xfrm>
            <a:off x="675475" y="3239950"/>
            <a:ext cx="2979000" cy="1161600"/>
          </a:xfrm>
          <a:prstGeom prst="rect">
            <a:avLst/>
          </a:prstGeom>
          <a:solidFill>
            <a:schemeClr val="accent3"/>
          </a:solidFill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must distribute hard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us might consider much it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may indemnify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Haiku producing overview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4521550" y="424725"/>
            <a:ext cx="44325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Generation-evaluation loop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First generate a bunch of random haiku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Only restriction 5-7-5 syllable structure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Evaluate these haiku and return scores to generator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Generator makes new better haiku based on the top scoring haiku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buSzPts val="1800"/>
              <a:buChar char="-"/>
            </a:pPr>
            <a:r>
              <a:rPr lang="en" sz="1800"/>
              <a:t>Evaluate these new haiku, continue...</a:t>
            </a:r>
          </a:p>
        </p:txBody>
      </p:sp>
      <p:sp>
        <p:nvSpPr>
          <p:cNvPr id="80" name="Shape 80"/>
          <p:cNvSpPr txBox="1"/>
          <p:nvPr/>
        </p:nvSpPr>
        <p:spPr>
          <a:xfrm>
            <a:off x="864925" y="3220025"/>
            <a:ext cx="26001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whatever thump must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choke electronically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it might proceed down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Generation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4501800" y="500925"/>
            <a:ext cx="44031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Only one fixed rule, syllable counts must be 5-7-5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First step, generate a bunch of haiku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Basically just pick random words from corpus to make lines of length 5, 7 and 5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Let evaluator score them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Pick the top scoring haiku (plural)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ts val="1800"/>
              <a:buChar char="-"/>
            </a:pPr>
            <a:r>
              <a:rPr lang="en" sz="1800"/>
              <a:t>Make a Markov chain of top scoring haiku’s part-of-speech tags</a:t>
            </a:r>
          </a:p>
        </p:txBody>
      </p:sp>
      <p:sp>
        <p:nvSpPr>
          <p:cNvPr id="87" name="Shape 87"/>
          <p:cNvSpPr txBox="1"/>
          <p:nvPr/>
        </p:nvSpPr>
        <p:spPr>
          <a:xfrm>
            <a:off x="1035600" y="3217475"/>
            <a:ext cx="21048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before office stool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royalty royalty i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know all copyright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Generation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In the next generation cycle select word types using Markov chain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Select a word from corpus in the chosen word type category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Make sure the word doesn’t put the line over its syllable limit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If it does, choose a new word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buSzPts val="1400"/>
              <a:buChar char="-"/>
            </a:pPr>
            <a:r>
              <a:rPr lang="en" sz="1400"/>
              <a:t>If a word of with suitable syllable count can not be found in chosen category, pick a new category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762775" y="3227050"/>
            <a:ext cx="28044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why authority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anger distribute includes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900">
                <a:solidFill>
                  <a:schemeClr val="dk1"/>
                </a:solidFill>
              </a:rPr>
              <a:t>intellectual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Generation</a:t>
            </a: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Using this method of picking words, again generate a bunch of haiku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ts val="1800"/>
              <a:buChar char="-"/>
            </a:pPr>
            <a:r>
              <a:rPr lang="en" sz="1800"/>
              <a:t>Evaluate -&gt; New Markov from top scoring haiku -&gt; New batch of haiku -&gt; ...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 txBox="1"/>
          <p:nvPr/>
        </p:nvSpPr>
        <p:spPr>
          <a:xfrm>
            <a:off x="432325" y="3217475"/>
            <a:ext cx="34653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whatever nonsense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underneath down sky hedgehog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agony a goals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Corpus</a:t>
            </a:r>
          </a:p>
          <a:p>
            <a:pPr indent="0" lvl="0" mar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4561025" y="522450"/>
            <a:ext cx="4373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Text to get topic and lexicon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Must be large because we need many words in all word type categories with varying syllable counts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Easy for generator to pick a word type and get a list of words with different syllable counts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ts val="1800"/>
              <a:buChar char="-"/>
            </a:pPr>
            <a:r>
              <a:rPr lang="en" sz="1800"/>
              <a:t>Removed uppercases, dots, commas etc. </a:t>
            </a:r>
          </a:p>
        </p:txBody>
      </p:sp>
      <p:sp>
        <p:nvSpPr>
          <p:cNvPr id="108" name="Shape 108"/>
          <p:cNvSpPr txBox="1"/>
          <p:nvPr/>
        </p:nvSpPr>
        <p:spPr>
          <a:xfrm>
            <a:off x="733975" y="3227050"/>
            <a:ext cx="28620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i know any care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takes uncomfortable pope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damage person soon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Corpus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Can use different source texts and basically make haiku about anything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ts val="1800"/>
              <a:buChar char="-"/>
            </a:pPr>
            <a:r>
              <a:rPr lang="en" sz="1800"/>
              <a:t>Could be made to use texts with different topics and mix them to get interesting results </a:t>
            </a:r>
          </a:p>
        </p:txBody>
      </p:sp>
      <p:sp>
        <p:nvSpPr>
          <p:cNvPr id="115" name="Shape 115"/>
          <p:cNvSpPr txBox="1"/>
          <p:nvPr/>
        </p:nvSpPr>
        <p:spPr>
          <a:xfrm>
            <a:off x="1069075" y="3188750"/>
            <a:ext cx="21918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more us faces nay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identification must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convert much us ca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Evaluation</a:t>
            </a:r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Extremely simple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Based on 18 high quality Japanese haiku translated into English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Syllable count doesn’t follow 5-7-5 structure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Assume the part-of-speech structure of these poems is ideal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ts val="1800"/>
              <a:buChar char="-"/>
            </a:pPr>
            <a:r>
              <a:rPr lang="en" sz="1800"/>
              <a:t>Compare to generated haiku’s pos structure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1011625" y="3198325"/>
            <a:ext cx="2306700" cy="115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uncomfortable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solicitation do seems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really underneath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